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6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463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81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2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06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77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39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164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91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9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ADEB2-F2C3-4B11-9FE0-3486F8EB238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CAE30-B550-46F1-83F2-1E35CB81C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2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rélatifs</a:t>
            </a:r>
            <a:r>
              <a:rPr lang="en-US" dirty="0" smtClean="0"/>
              <a:t> qui et </a:t>
            </a:r>
            <a:r>
              <a:rPr lang="en-US" dirty="0" err="1" smtClean="0"/>
              <a:t>que</a:t>
            </a:r>
            <a:r>
              <a:rPr lang="en-US" dirty="0" smtClean="0"/>
              <a:t> (</a:t>
            </a:r>
            <a:r>
              <a:rPr lang="en-US" dirty="0" err="1" smtClean="0"/>
              <a:t>qu</a:t>
            </a:r>
            <a:r>
              <a:rPr lang="en-US" dirty="0" smtClean="0"/>
              <a:t>’)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6.A </a:t>
            </a:r>
            <a:r>
              <a:rPr lang="en-US" dirty="0" err="1" smtClean="0"/>
              <a:t>Français</a:t>
            </a:r>
            <a:r>
              <a:rPr lang="en-US" dirty="0" smtClean="0"/>
              <a:t> 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79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 – le </a:t>
            </a:r>
            <a:r>
              <a:rPr lang="en-US" dirty="0" err="1" smtClean="0"/>
              <a:t>sujet</a:t>
            </a:r>
            <a:r>
              <a:rPr lang="en-US" dirty="0" smtClean="0"/>
              <a:t> de la phrase</a:t>
            </a:r>
          </a:p>
          <a:p>
            <a:r>
              <a:rPr lang="en-US" dirty="0" smtClean="0"/>
              <a:t>Le mot qui </a:t>
            </a:r>
            <a:r>
              <a:rPr lang="en-US" dirty="0" err="1" smtClean="0"/>
              <a:t>va</a:t>
            </a:r>
            <a:r>
              <a:rPr lang="en-US" dirty="0" smtClean="0"/>
              <a:t> après qui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dirty="0" smtClean="0">
                <a:solidFill>
                  <a:srgbClr val="FF0000"/>
                </a:solidFill>
              </a:rPr>
              <a:t>VERBE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ex. </a:t>
            </a:r>
          </a:p>
          <a:p>
            <a:pPr marL="0" indent="0">
              <a:buNone/>
            </a:pPr>
            <a:r>
              <a:rPr lang="en-US" dirty="0" err="1" smtClean="0"/>
              <a:t>J’achète</a:t>
            </a:r>
            <a:r>
              <a:rPr lang="en-US" dirty="0" smtClean="0"/>
              <a:t> le bracelet.</a:t>
            </a:r>
          </a:p>
          <a:p>
            <a:pPr marL="0" indent="0">
              <a:buNone/>
            </a:pPr>
            <a:r>
              <a:rPr lang="en-US" dirty="0" smtClean="0"/>
              <a:t>Le bracelet </a:t>
            </a:r>
            <a:r>
              <a:rPr lang="en-US" dirty="0" err="1" smtClean="0"/>
              <a:t>est</a:t>
            </a:r>
            <a:r>
              <a:rPr lang="en-US" dirty="0" smtClean="0"/>
              <a:t> en or.</a:t>
            </a:r>
          </a:p>
          <a:p>
            <a:pPr marL="0" indent="0">
              <a:buNone/>
            </a:pPr>
            <a:r>
              <a:rPr lang="en-US" dirty="0" err="1" smtClean="0"/>
              <a:t>Combinez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J’achète</a:t>
            </a:r>
            <a:r>
              <a:rPr lang="en-US" dirty="0" smtClean="0"/>
              <a:t> le bracelet qui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/>
              <a:t> en 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077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Attention!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«Qui» </a:t>
            </a:r>
            <a:r>
              <a:rPr lang="en-US" dirty="0" smtClean="0">
                <a:solidFill>
                  <a:srgbClr val="FF0000"/>
                </a:solidFill>
              </a:rPr>
              <a:t>ne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change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JAMAIS</a:t>
            </a:r>
            <a:r>
              <a:rPr lang="en-US" dirty="0" smtClean="0"/>
              <a:t> à «</a:t>
            </a:r>
            <a:r>
              <a:rPr lang="en-US" dirty="0" err="1" smtClean="0"/>
              <a:t>qu</a:t>
            </a:r>
            <a:r>
              <a:rPr lang="en-US" dirty="0" smtClean="0"/>
              <a:t>’».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99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QUE/QU’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Que-l’objet</a:t>
            </a:r>
            <a:r>
              <a:rPr lang="en-US" dirty="0" smtClean="0"/>
              <a:t> direct de la phrase</a:t>
            </a:r>
          </a:p>
          <a:p>
            <a:r>
              <a:rPr lang="en-US" dirty="0" smtClean="0"/>
              <a:t>Le mot qui </a:t>
            </a:r>
            <a:r>
              <a:rPr lang="en-US" dirty="0" err="1" smtClean="0"/>
              <a:t>va</a:t>
            </a:r>
            <a:r>
              <a:rPr lang="en-US" dirty="0" smtClean="0"/>
              <a:t> après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dirty="0" smtClean="0">
                <a:solidFill>
                  <a:srgbClr val="FF0000"/>
                </a:solidFill>
              </a:rPr>
              <a:t>SUJET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Ex.</a:t>
            </a:r>
          </a:p>
          <a:p>
            <a:pPr marL="0" indent="0">
              <a:buNone/>
            </a:pPr>
            <a:r>
              <a:rPr lang="en-US" dirty="0" err="1" smtClean="0"/>
              <a:t>J’achète</a:t>
            </a:r>
            <a:r>
              <a:rPr lang="en-US" dirty="0" smtClean="0"/>
              <a:t> le bracelet.</a:t>
            </a:r>
          </a:p>
          <a:p>
            <a:pPr marL="0" indent="0">
              <a:buNone/>
            </a:pPr>
            <a:r>
              <a:rPr lang="en-US" dirty="0" smtClean="0"/>
              <a:t>Ma </a:t>
            </a:r>
            <a:r>
              <a:rPr lang="en-US" dirty="0" err="1" smtClean="0"/>
              <a:t>mère</a:t>
            </a:r>
            <a:r>
              <a:rPr lang="en-US" dirty="0" smtClean="0"/>
              <a:t> adore le bracelet.</a:t>
            </a:r>
          </a:p>
          <a:p>
            <a:pPr marL="0" indent="0">
              <a:buNone/>
            </a:pPr>
            <a:r>
              <a:rPr lang="en-US" dirty="0" err="1" smtClean="0"/>
              <a:t>Combinez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J’achète</a:t>
            </a:r>
            <a:r>
              <a:rPr lang="en-US" dirty="0" smtClean="0"/>
              <a:t> le bracelet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 </a:t>
            </a:r>
            <a:r>
              <a:rPr lang="en-US" dirty="0" err="1" smtClean="0">
                <a:solidFill>
                  <a:srgbClr val="FF0000"/>
                </a:solidFill>
              </a:rPr>
              <a:t>mère</a:t>
            </a:r>
            <a:r>
              <a:rPr lang="en-US" dirty="0" smtClean="0"/>
              <a:t> adore.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320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exemples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Avec qui</a:t>
            </a:r>
          </a:p>
          <a:p>
            <a:r>
              <a:rPr lang="en-US" dirty="0" smtClean="0"/>
              <a:t>Abdel-</a:t>
            </a:r>
            <a:r>
              <a:rPr lang="en-US" dirty="0" err="1" smtClean="0"/>
              <a:t>Cader</a:t>
            </a:r>
            <a:r>
              <a:rPr lang="en-US" dirty="0" smtClean="0"/>
              <a:t> </a:t>
            </a:r>
            <a:r>
              <a:rPr lang="en-US" dirty="0" err="1" smtClean="0"/>
              <a:t>envoie</a:t>
            </a:r>
            <a:r>
              <a:rPr lang="en-US" dirty="0" smtClean="0"/>
              <a:t> des </a:t>
            </a:r>
            <a:r>
              <a:rPr lang="en-US" dirty="0" err="1" smtClean="0"/>
              <a:t>cadeaux</a:t>
            </a:r>
            <a:r>
              <a:rPr lang="en-US" dirty="0" smtClean="0"/>
              <a:t> à </a:t>
            </a:r>
            <a:r>
              <a:rPr lang="en-US" dirty="0" err="1" smtClean="0"/>
              <a:t>ses</a:t>
            </a:r>
            <a:r>
              <a:rPr lang="en-US" dirty="0" smtClean="0"/>
              <a:t> parents qui </a:t>
            </a:r>
            <a:r>
              <a:rPr lang="en-US" dirty="0" err="1" smtClean="0">
                <a:solidFill>
                  <a:srgbClr val="FF0000"/>
                </a:solidFill>
              </a:rPr>
              <a:t>sont</a:t>
            </a:r>
            <a:r>
              <a:rPr lang="en-US" dirty="0" smtClean="0"/>
              <a:t> en </a:t>
            </a:r>
            <a:r>
              <a:rPr lang="en-US" dirty="0" err="1" smtClean="0"/>
              <a:t>Algérie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Son </a:t>
            </a:r>
            <a:r>
              <a:rPr lang="en-US" dirty="0" err="1" smtClean="0"/>
              <a:t>père</a:t>
            </a:r>
            <a:r>
              <a:rPr lang="en-US" dirty="0" smtClean="0"/>
              <a:t> adore </a:t>
            </a:r>
            <a:r>
              <a:rPr lang="en-US" dirty="0" err="1" smtClean="0"/>
              <a:t>sa</a:t>
            </a:r>
            <a:r>
              <a:rPr lang="en-US" dirty="0" smtClean="0"/>
              <a:t> nouvelle </a:t>
            </a:r>
            <a:r>
              <a:rPr lang="en-US" dirty="0" err="1" smtClean="0"/>
              <a:t>montre</a:t>
            </a:r>
            <a:r>
              <a:rPr lang="en-US" dirty="0" smtClean="0"/>
              <a:t> qui </a:t>
            </a:r>
            <a:r>
              <a:rPr lang="en-US" dirty="0" err="1" smtClean="0">
                <a:solidFill>
                  <a:srgbClr val="FF0000"/>
                </a:solidFill>
              </a:rPr>
              <a:t>est</a:t>
            </a:r>
            <a:r>
              <a:rPr lang="en-US" dirty="0" smtClean="0"/>
              <a:t> Suisse.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522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exemples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Avec </a:t>
            </a:r>
            <a:r>
              <a:rPr lang="en-US" dirty="0" err="1" smtClean="0"/>
              <a:t>que</a:t>
            </a:r>
            <a:r>
              <a:rPr lang="en-US" dirty="0" smtClean="0"/>
              <a:t>/</a:t>
            </a:r>
            <a:r>
              <a:rPr lang="en-US" dirty="0" err="1" smtClean="0"/>
              <a:t>qu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garçon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Rose</a:t>
            </a:r>
            <a:r>
              <a:rPr lang="en-US" dirty="0" smtClean="0"/>
              <a:t> invite à la </a:t>
            </a:r>
            <a:r>
              <a:rPr lang="en-US" dirty="0" err="1" smtClean="0"/>
              <a:t>boum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sympa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colis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tu</a:t>
            </a:r>
            <a:r>
              <a:rPr lang="en-US" dirty="0" smtClean="0"/>
              <a:t> </a:t>
            </a:r>
            <a:r>
              <a:rPr lang="en-US" dirty="0" err="1" smtClean="0"/>
              <a:t>envoies</a:t>
            </a:r>
            <a:r>
              <a:rPr lang="en-US" dirty="0" smtClean="0"/>
              <a:t> ne </a:t>
            </a:r>
            <a:r>
              <a:rPr lang="en-US" dirty="0" err="1" smtClean="0"/>
              <a:t>pèse</a:t>
            </a:r>
            <a:r>
              <a:rPr lang="en-US" dirty="0" smtClean="0"/>
              <a:t> pas beaucoup.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5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le passé </a:t>
            </a:r>
            <a:r>
              <a:rPr lang="en-US" dirty="0" err="1" smtClean="0"/>
              <a:t>composé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participe</a:t>
            </a:r>
            <a:r>
              <a:rPr lang="en-US" dirty="0" smtClean="0"/>
              <a:t> passé </a:t>
            </a:r>
            <a:r>
              <a:rPr lang="en-US" dirty="0" err="1" smtClean="0"/>
              <a:t>s’accorde</a:t>
            </a:r>
            <a:r>
              <a:rPr lang="en-US" dirty="0" smtClean="0"/>
              <a:t> (agrees with) avec le </a:t>
            </a:r>
            <a:r>
              <a:rPr lang="en-US" dirty="0" err="1" smtClean="0"/>
              <a:t>pronom</a:t>
            </a:r>
            <a:r>
              <a:rPr lang="en-US" dirty="0"/>
              <a:t> </a:t>
            </a:r>
            <a:r>
              <a:rPr lang="en-US" dirty="0" smtClean="0"/>
              <a:t>objet direct de la phrase.  </a:t>
            </a:r>
            <a:r>
              <a:rPr lang="en-US" dirty="0" err="1" smtClean="0">
                <a:solidFill>
                  <a:srgbClr val="FF0000"/>
                </a:solidFill>
              </a:rPr>
              <a:t>Seulement</a:t>
            </a:r>
            <a:r>
              <a:rPr lang="en-US" dirty="0" smtClean="0">
                <a:solidFill>
                  <a:srgbClr val="FF0000"/>
                </a:solidFill>
              </a:rPr>
              <a:t> avec «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».  </a:t>
            </a:r>
            <a:r>
              <a:rPr lang="en-US" dirty="0" smtClean="0">
                <a:solidFill>
                  <a:srgbClr val="00B0F0"/>
                </a:solidFill>
              </a:rPr>
              <a:t>Pas «qui».</a:t>
            </a:r>
          </a:p>
          <a:p>
            <a:pPr marL="0" indent="0">
              <a:buNone/>
            </a:pPr>
            <a:r>
              <a:rPr lang="en-US" dirty="0" smtClean="0"/>
              <a:t>Ex.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Les </a:t>
            </a:r>
            <a:r>
              <a:rPr lang="en-US" dirty="0" err="1" smtClean="0">
                <a:solidFill>
                  <a:srgbClr val="7030A0"/>
                </a:solidFill>
              </a:rPr>
              <a:t>boucles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d’oreilles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pronom</a:t>
            </a:r>
            <a:r>
              <a:rPr lang="en-US" dirty="0" smtClean="0"/>
              <a:t> objet direct) </a:t>
            </a:r>
            <a:r>
              <a:rPr lang="en-US" dirty="0" err="1" smtClean="0">
                <a:solidFill>
                  <a:srgbClr val="FF0000"/>
                </a:solidFill>
              </a:rPr>
              <a:t>qu</a:t>
            </a:r>
            <a:r>
              <a:rPr lang="en-US" dirty="0" err="1" smtClean="0"/>
              <a:t>’Abdel-Cader</a:t>
            </a:r>
            <a:r>
              <a:rPr lang="en-US" dirty="0" smtClean="0"/>
              <a:t> a </a:t>
            </a:r>
            <a:r>
              <a:rPr lang="en-US" dirty="0" err="1" smtClean="0"/>
              <a:t>offert</a:t>
            </a:r>
            <a:r>
              <a:rPr lang="en-US" dirty="0" err="1" smtClean="0">
                <a:solidFill>
                  <a:srgbClr val="7030A0"/>
                </a:solidFill>
              </a:rPr>
              <a:t>es</a:t>
            </a:r>
            <a:r>
              <a:rPr lang="en-US" dirty="0" smtClean="0"/>
              <a:t> à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mère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belles.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99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À </a:t>
            </a:r>
            <a:r>
              <a:rPr lang="en-US" dirty="0" err="1" smtClean="0"/>
              <a:t>votre</a:t>
            </a:r>
            <a:r>
              <a:rPr lang="en-US" dirty="0" smtClean="0"/>
              <a:t> tour!  </a:t>
            </a:r>
            <a:r>
              <a:rPr lang="en-US" dirty="0" err="1" smtClean="0"/>
              <a:t>Combinez</a:t>
            </a:r>
            <a:r>
              <a:rPr lang="en-US" dirty="0" smtClean="0"/>
              <a:t> les phrases.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Mon </a:t>
            </a:r>
            <a:r>
              <a:rPr lang="en-US" dirty="0" err="1" smtClean="0"/>
              <a:t>oncle</a:t>
            </a:r>
            <a:r>
              <a:rPr lang="en-US" dirty="0" smtClean="0"/>
              <a:t> a un </a:t>
            </a:r>
            <a:r>
              <a:rPr lang="en-US" dirty="0" err="1" smtClean="0"/>
              <a:t>chien</a:t>
            </a:r>
            <a:r>
              <a:rPr lang="en-US" dirty="0" smtClean="0"/>
              <a:t>.  Le </a:t>
            </a:r>
            <a:r>
              <a:rPr lang="en-US" dirty="0" err="1" smtClean="0"/>
              <a:t>chien</a:t>
            </a:r>
            <a:r>
              <a:rPr lang="en-US" dirty="0" smtClean="0"/>
              <a:t> </a:t>
            </a:r>
            <a:r>
              <a:rPr lang="en-US" dirty="0" err="1" smtClean="0"/>
              <a:t>s’appelle</a:t>
            </a:r>
            <a:r>
              <a:rPr lang="en-US" dirty="0" smtClean="0"/>
              <a:t> Gaston.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bague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belle. 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viens</a:t>
            </a:r>
            <a:r>
              <a:rPr lang="en-US" dirty="0" smtClean="0"/>
              <a:t> </a:t>
            </a:r>
            <a:r>
              <a:rPr lang="en-US" dirty="0" err="1" smtClean="0"/>
              <a:t>d’acheter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bague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envoyé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lettre</a:t>
            </a:r>
            <a:r>
              <a:rPr lang="en-US" dirty="0" smtClean="0"/>
              <a:t> à ma </a:t>
            </a:r>
            <a:r>
              <a:rPr lang="en-US" dirty="0" err="1" smtClean="0"/>
              <a:t>correspondante</a:t>
            </a:r>
            <a:r>
              <a:rPr lang="en-US" dirty="0" smtClean="0"/>
              <a:t>.  Ma </a:t>
            </a:r>
            <a:r>
              <a:rPr lang="en-US" dirty="0" err="1" smtClean="0"/>
              <a:t>correspondante</a:t>
            </a:r>
            <a:r>
              <a:rPr lang="en-US" dirty="0" smtClean="0"/>
              <a:t> </a:t>
            </a:r>
            <a:r>
              <a:rPr lang="en-US" dirty="0" err="1" smtClean="0"/>
              <a:t>habite</a:t>
            </a:r>
            <a:r>
              <a:rPr lang="en-US" dirty="0" smtClean="0"/>
              <a:t> à Strasbourg.</a:t>
            </a:r>
          </a:p>
          <a:p>
            <a:pPr marL="514350" indent="-514350">
              <a:buAutoNum type="arabicPeriod"/>
            </a:pPr>
            <a:r>
              <a:rPr lang="en-US" dirty="0" smtClean="0"/>
              <a:t>Les </a:t>
            </a:r>
            <a:r>
              <a:rPr lang="en-US" dirty="0" err="1" smtClean="0"/>
              <a:t>cadeaux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chers</a:t>
            </a:r>
            <a:r>
              <a:rPr lang="en-US" dirty="0" smtClean="0"/>
              <a:t>.  </a:t>
            </a:r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ouvert</a:t>
            </a:r>
            <a:r>
              <a:rPr lang="en-US" dirty="0" smtClean="0"/>
              <a:t> les </a:t>
            </a:r>
            <a:r>
              <a:rPr lang="en-US" dirty="0" err="1" smtClean="0"/>
              <a:t>cadeaux</a:t>
            </a:r>
            <a:r>
              <a:rPr lang="en-US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166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266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Les pronoms rélatifs qui et que (qu’)</vt:lpstr>
      <vt:lpstr>QUI</vt:lpstr>
      <vt:lpstr>Attention!</vt:lpstr>
      <vt:lpstr>QUE/QU’</vt:lpstr>
      <vt:lpstr>Des autres exemples:</vt:lpstr>
      <vt:lpstr>Des autres exemples:</vt:lpstr>
      <vt:lpstr>Dans le passé composé…</vt:lpstr>
      <vt:lpstr>À votre tour!  Combinez les phrases.</vt:lpstr>
    </vt:vector>
  </TitlesOfParts>
  <Company>Wicomico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rélatifs qui et que (qu’)</dc:title>
  <dc:creator>pluckett</dc:creator>
  <cp:lastModifiedBy>pluckett</cp:lastModifiedBy>
  <cp:revision>4</cp:revision>
  <dcterms:created xsi:type="dcterms:W3CDTF">2014-04-25T18:34:00Z</dcterms:created>
  <dcterms:modified xsi:type="dcterms:W3CDTF">2014-04-25T19:02:06Z</dcterms:modified>
</cp:coreProperties>
</file>